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4" r:id="rId2"/>
    <p:sldId id="316" r:id="rId3"/>
    <p:sldId id="259" r:id="rId4"/>
    <p:sldId id="314" r:id="rId5"/>
    <p:sldId id="315" r:id="rId6"/>
    <p:sldId id="317" r:id="rId7"/>
    <p:sldId id="318" r:id="rId8"/>
    <p:sldId id="323" r:id="rId9"/>
    <p:sldId id="325" r:id="rId10"/>
    <p:sldId id="324" r:id="rId11"/>
    <p:sldId id="341" r:id="rId12"/>
    <p:sldId id="340" r:id="rId13"/>
    <p:sldId id="322" r:id="rId14"/>
    <p:sldId id="349" r:id="rId15"/>
    <p:sldId id="350" r:id="rId16"/>
    <p:sldId id="351" r:id="rId17"/>
    <p:sldId id="352" r:id="rId18"/>
    <p:sldId id="321" r:id="rId19"/>
    <p:sldId id="348" r:id="rId20"/>
    <p:sldId id="346" r:id="rId21"/>
    <p:sldId id="313" r:id="rId22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-78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o-LA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FC1957-05D5-4198-857E-C8720361AB43}" type="datetimeFigureOut">
              <a:rPr lang="lo-LA"/>
              <a:pPr>
                <a:defRPr/>
              </a:pPr>
              <a:t>20/01/2017</a:t>
            </a:fld>
            <a:endParaRPr lang="lo-LA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074114-039B-42E2-B0DA-FA28B86A50F0}" type="slidenum">
              <a:rPr lang="lo-LA"/>
              <a:pPr>
                <a:defRPr/>
              </a:pPr>
              <a:t>‹N›</a:t>
            </a:fld>
            <a:endParaRPr lang="lo-LA"/>
          </a:p>
        </p:txBody>
      </p:sp>
    </p:spTree>
    <p:extLst>
      <p:ext uri="{BB962C8B-B14F-4D97-AF65-F5344CB8AC3E}">
        <p14:creationId xmlns="" xmlns:p14="http://schemas.microsoft.com/office/powerpoint/2010/main" val="61595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o-L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C2410E-835B-426F-94FA-4C9F6BF08CF1}" type="datetimeFigureOut">
              <a:rPr lang="lo-LA"/>
              <a:pPr>
                <a:defRPr/>
              </a:pPr>
              <a:t>20/01/2017</a:t>
            </a:fld>
            <a:endParaRPr lang="lo-L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o-LA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lo-LA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o-L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CAE55-2F29-48CE-BA04-F0ADCBAAC3B3}" type="slidenum">
              <a:rPr lang="lo-LA"/>
              <a:pPr>
                <a:defRPr/>
              </a:pPr>
              <a:t>‹N›</a:t>
            </a:fld>
            <a:endParaRPr lang="lo-LA"/>
          </a:p>
        </p:txBody>
      </p:sp>
    </p:spTree>
    <p:extLst>
      <p:ext uri="{BB962C8B-B14F-4D97-AF65-F5344CB8AC3E}">
        <p14:creationId xmlns="" xmlns:p14="http://schemas.microsoft.com/office/powerpoint/2010/main" val="22697615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lo-LA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1CAE55-2F29-48CE-BA04-F0ADCBAAC3B3}" type="slidenum">
              <a:rPr lang="lo-LA" smtClean="0"/>
              <a:pPr>
                <a:defRPr/>
              </a:pPr>
              <a:t>20</a:t>
            </a:fld>
            <a:endParaRPr lang="lo-LA"/>
          </a:p>
        </p:txBody>
      </p:sp>
    </p:spTree>
    <p:extLst>
      <p:ext uri="{BB962C8B-B14F-4D97-AF65-F5344CB8AC3E}">
        <p14:creationId xmlns="" xmlns:p14="http://schemas.microsoft.com/office/powerpoint/2010/main" val="6075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lo-LA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lo-L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 txBox="1">
            <a:spLocks/>
          </p:cNvSpPr>
          <p:nvPr userDrawn="1"/>
        </p:nvSpPr>
        <p:spPr>
          <a:xfrm>
            <a:off x="11315700" y="6473825"/>
            <a:ext cx="519113" cy="365125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6B9435-62B1-4AA0-98CE-047F889A533D}" type="slidenum">
              <a:rPr lang="lo-LA" sz="900" b="1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lo-LA" sz="900" b="1" dirty="0"/>
          </a:p>
        </p:txBody>
      </p:sp>
      <p:cxnSp>
        <p:nvCxnSpPr>
          <p:cNvPr id="4" name="Connettore 1 9"/>
          <p:cNvCxnSpPr/>
          <p:nvPr userDrawn="1"/>
        </p:nvCxnSpPr>
        <p:spPr>
          <a:xfrm flipV="1">
            <a:off x="255588" y="787400"/>
            <a:ext cx="11658600" cy="2698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73025"/>
            <a:ext cx="240665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 userDrawn="1"/>
        </p:nvSpPr>
        <p:spPr>
          <a:xfrm>
            <a:off x="255588" y="6483350"/>
            <a:ext cx="6864350" cy="3444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BEB Lab – Piacenza 21/01/2017 - DELL' AZIENDA NON SI BUTTA VIA NIENTE - Economia Circolare a Piacenza</a:t>
            </a:r>
            <a:endParaRPr lang="lo-LA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Connettore 1 13"/>
          <p:cNvCxnSpPr/>
          <p:nvPr userDrawn="1"/>
        </p:nvCxnSpPr>
        <p:spPr>
          <a:xfrm flipV="1">
            <a:off x="300038" y="6478588"/>
            <a:ext cx="11658600" cy="2857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796206" y="458794"/>
            <a:ext cx="9130747" cy="344557"/>
          </a:xfrm>
        </p:spPr>
        <p:txBody>
          <a:bodyPr/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lo-L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lo-LA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lo-LA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Piacenza, gennaio 2016</a:t>
            </a:r>
            <a:endParaRPr lang="lo-LA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8DD6DB-18BC-40F5-BD00-3710D34E8880}" type="slidenum">
              <a:rPr lang="lo-LA"/>
              <a:pPr>
                <a:defRPr/>
              </a:pPr>
              <a:t>‹N›</a:t>
            </a:fld>
            <a:endParaRPr lang="lo-L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edagri.piacenza@confcooperative.it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.piva@agrisilva.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050" y="654050"/>
            <a:ext cx="96329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ottotitolo 2"/>
          <p:cNvSpPr txBox="1">
            <a:spLocks/>
          </p:cNvSpPr>
          <p:nvPr/>
        </p:nvSpPr>
        <p:spPr>
          <a:xfrm>
            <a:off x="561975" y="4879975"/>
            <a:ext cx="9694863" cy="9588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it-IT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DELL' AZIENDA NON SI BUTTA VIA </a:t>
            </a:r>
            <a:r>
              <a:rPr lang="it-IT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NIENTE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it-IT" sz="2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Economia </a:t>
            </a:r>
            <a:r>
              <a:rPr lang="it-IT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Circolare a Piacenza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lo-LA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2500313" y="5938838"/>
            <a:ext cx="3013075" cy="4365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21 Gennaio 2017</a:t>
            </a:r>
            <a:endParaRPr lang="lo-L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8" name="Picture 2" descr="http://www.comune.piacenza.it/temi/sviluppo/urban-hub/urban-hub-piace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5838825"/>
            <a:ext cx="19002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9" name="Gruppo 11"/>
          <p:cNvGrpSpPr>
            <a:grpSpLocks/>
          </p:cNvGrpSpPr>
          <p:nvPr/>
        </p:nvGrpSpPr>
        <p:grpSpPr bwMode="auto">
          <a:xfrm>
            <a:off x="8516938" y="4618038"/>
            <a:ext cx="3341687" cy="1801812"/>
            <a:chOff x="285748" y="4548590"/>
            <a:chExt cx="3916603" cy="2109064"/>
          </a:xfrm>
        </p:grpSpPr>
        <p:pic>
          <p:nvPicPr>
            <p:cNvPr id="6151" name="Picture 6" descr="http://www.brainfarm.eu/site/wp-content/uploads/2015/04/Confcooperative_Piacenz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" y="4548590"/>
              <a:ext cx="2200277" cy="2109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" descr="http://www.agrisilva.it/wp-content/uploads/2016/02/Agrisilva_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8836" y="4565751"/>
              <a:ext cx="1371600" cy="1344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0" descr="http://www.solcopiacenza.it/web/wp-content/uploads/Logo_SOLC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43176" y="5860560"/>
              <a:ext cx="1659175" cy="72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ttangolo 1"/>
          <p:cNvSpPr/>
          <p:nvPr/>
        </p:nvSpPr>
        <p:spPr>
          <a:xfrm>
            <a:off x="400050" y="400050"/>
            <a:ext cx="11501438" cy="6175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o-LA"/>
          </a:p>
        </p:txBody>
      </p:sp>
      <p:sp>
        <p:nvSpPr>
          <p:cNvPr id="3" name="Rettangolo 2"/>
          <p:cNvSpPr/>
          <p:nvPr/>
        </p:nvSpPr>
        <p:spPr>
          <a:xfrm>
            <a:off x="582159" y="3591064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 progetto pilota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Pascoli in provincia di Piacenza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45661" y="827668"/>
          <a:ext cx="11694992" cy="5153405"/>
        </p:xfrm>
        <a:graphic>
          <a:graphicData uri="http://schemas.openxmlformats.org/drawingml/2006/table">
            <a:tbl>
              <a:tblPr/>
              <a:tblGrid>
                <a:gridCol w="2268026"/>
                <a:gridCol w="1954308"/>
                <a:gridCol w="2700032"/>
                <a:gridCol w="1954308"/>
                <a:gridCol w="1728019"/>
                <a:gridCol w="1090299"/>
              </a:tblGrid>
              <a:tr h="158243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 smtClean="0">
                          <a:latin typeface="Arial"/>
                        </a:rPr>
                        <a:t>Superficie </a:t>
                      </a:r>
                      <a:r>
                        <a:rPr lang="it-IT" sz="1100" b="0" i="0" u="none" strike="noStrike" dirty="0">
                          <a:latin typeface="Arial"/>
                        </a:rPr>
                        <a:t>(ettari) e produzione (migliaia di quintali): prati, altri pascoli, </a:t>
                      </a:r>
                      <a:r>
                        <a:rPr lang="it-IT" sz="1100" b="0" i="0" u="none" strike="noStrike" dirty="0" err="1">
                          <a:latin typeface="Arial"/>
                        </a:rPr>
                        <a:t>pascoli</a:t>
                      </a:r>
                      <a:r>
                        <a:rPr lang="it-IT" sz="1100" b="0" i="0" u="none" strike="noStrike" dirty="0">
                          <a:latin typeface="Arial"/>
                        </a:rPr>
                        <a:t> poveri. Dettaglio per Provincia - Anno 2016 - 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latin typeface="Arial"/>
                        </a:rPr>
                        <a:t>Province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latin typeface="Arial"/>
                        </a:rPr>
                        <a:t>Prati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806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Superficie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Superficie in produzione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Unità foraggere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latin typeface="Arial"/>
                        </a:rPr>
                        <a:t>Emilia-Romagna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latin typeface="Arial"/>
                        </a:rPr>
                        <a:t>Piacenza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7300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7300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1400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20160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latin typeface="Arial"/>
                        </a:rPr>
                        <a:t>Altri pascoli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Superficie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Superficie in produzione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Produzione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Unità foraggere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1550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1550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46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460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latin typeface="Arial"/>
                        </a:rPr>
                        <a:t>Pascoli poveri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Superficie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Superficie in produzione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Unità foraggere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ctr"/>
                      <a:endParaRPr lang="it-IT" sz="1100" b="1" i="0" u="none" strike="noStrike">
                        <a:latin typeface="Arial"/>
                      </a:endParaRP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5365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5365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180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latin typeface="Arial"/>
                        </a:rPr>
                        <a:t>2880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latin typeface="Arial"/>
                        </a:rPr>
                        <a:t>r</a:t>
                      </a:r>
                    </a:p>
                  </a:txBody>
                  <a:tcPr marL="8049" marR="8049" marT="80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06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latin typeface="Arial"/>
                      </a:endParaRPr>
                    </a:p>
                  </a:txBody>
                  <a:tcPr marL="8049" marR="8049" marT="80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12" y="923203"/>
            <a:ext cx="2564641" cy="14426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5" y="5850413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5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981200" y="12436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it-IT" sz="28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326340" y="2721888"/>
            <a:ext cx="6673756" cy="245846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Sul territorio piacentino sono presenti: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  n° 8 </a:t>
            </a:r>
            <a:r>
              <a:rPr lang="it-IT" dirty="0"/>
              <a:t>digestori misti</a:t>
            </a: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  n 6 </a:t>
            </a:r>
            <a:r>
              <a:rPr lang="it-IT" dirty="0"/>
              <a:t>digestori dedicati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Digestori Aerobici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26" y="1455491"/>
            <a:ext cx="3018020" cy="40601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" y="934655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0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0" y="1723292"/>
            <a:ext cx="11699544" cy="82884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dirty="0" smtClean="0"/>
              <a:t>Dalla lavorazione  di </a:t>
            </a:r>
            <a:r>
              <a:rPr lang="it-IT" b="1" dirty="0" smtClean="0"/>
              <a:t>pomodoro</a:t>
            </a:r>
            <a:r>
              <a:rPr lang="it-IT" dirty="0" smtClean="0"/>
              <a:t> e </a:t>
            </a:r>
            <a:r>
              <a:rPr lang="it-IT" b="1" dirty="0" smtClean="0"/>
              <a:t>pisello </a:t>
            </a:r>
            <a:r>
              <a:rPr lang="it-IT" dirty="0" smtClean="0"/>
              <a:t>si ottengono  i seguenti prodotti secondari: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49314" y="435348"/>
            <a:ext cx="9130747" cy="326652"/>
          </a:xfrm>
        </p:spPr>
        <p:txBody>
          <a:bodyPr/>
          <a:lstStyle/>
          <a:p>
            <a:r>
              <a:rPr lang="it-IT" dirty="0"/>
              <a:t>Sottoprodotti e scarti di lavorazione dalle  produzioni agricole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76" y="2916081"/>
            <a:ext cx="3652819" cy="23474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" y="934655"/>
            <a:ext cx="1081538" cy="6491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35527" y="2552132"/>
            <a:ext cx="4565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 smtClean="0"/>
              <a:t>6000 </a:t>
            </a:r>
            <a:r>
              <a:rPr lang="it-IT" sz="2800" dirty="0"/>
              <a:t>ton.  DI </a:t>
            </a:r>
            <a:r>
              <a:rPr lang="it-IT" sz="2800" dirty="0" smtClean="0"/>
              <a:t>BUCCETTE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/>
              <a:t>2200 ton. DI </a:t>
            </a:r>
            <a:r>
              <a:rPr lang="it-IT" sz="2800" dirty="0" smtClean="0"/>
              <a:t>GRIGLIATO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800" dirty="0"/>
              <a:t>6000 ton. DI FANGHI da DEPURATORE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84" y="3583804"/>
            <a:ext cx="3277595" cy="217329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770185" y="1242646"/>
            <a:ext cx="9413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Consorzio Casalasco del  Pomodoro struttura di Gariga di </a:t>
            </a:r>
            <a:r>
              <a:rPr lang="it-IT" dirty="0" err="1" smtClean="0"/>
              <a:t>Podenzano</a:t>
            </a:r>
            <a:r>
              <a:rPr lang="it-IT" dirty="0" smtClean="0"/>
              <a:t> PC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9973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Superficie </a:t>
            </a:r>
            <a:r>
              <a:rPr lang="it-IT" dirty="0" smtClean="0"/>
              <a:t>Vitata in provincia di Piacenza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662238" y="378506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Catasto viticolo Regione Emilia-Romagna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61" y="949511"/>
            <a:ext cx="1929141" cy="24214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34" y="3969729"/>
            <a:ext cx="2060532" cy="2216371"/>
          </a:xfrm>
          <a:prstGeom prst="rect">
            <a:avLst/>
          </a:prstGeom>
        </p:spPr>
      </p:pic>
      <p:graphicFrame>
        <p:nvGraphicFramePr>
          <p:cNvPr id="4" name="Segnaposto contenuto 3"/>
          <p:cNvGraphicFramePr>
            <a:graphicFrameLocks/>
          </p:cNvGraphicFramePr>
          <p:nvPr>
            <p:extLst/>
          </p:nvPr>
        </p:nvGraphicFramePr>
        <p:xfrm>
          <a:off x="2060813" y="2101755"/>
          <a:ext cx="7874233" cy="1683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937"/>
                <a:gridCol w="2221937"/>
                <a:gridCol w="3430359"/>
              </a:tblGrid>
              <a:tr h="1202363">
                <a:tc>
                  <a:txBody>
                    <a:bodyPr/>
                    <a:lstStyle/>
                    <a:p>
                      <a:r>
                        <a:rPr lang="it-IT" dirty="0" smtClean="0"/>
                        <a:t>Superficie Totale (ha)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Superficie</a:t>
                      </a:r>
                      <a:r>
                        <a:rPr lang="it-IT" baseline="0" dirty="0" smtClean="0"/>
                        <a:t> in allevamento</a:t>
                      </a:r>
                    </a:p>
                    <a:p>
                      <a:r>
                        <a:rPr lang="it-IT" baseline="0" dirty="0" smtClean="0"/>
                        <a:t>     (ha)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Superficie in produzione</a:t>
                      </a:r>
                      <a:endParaRPr lang="it-IT" dirty="0"/>
                    </a:p>
                  </a:txBody>
                  <a:tcPr/>
                </a:tc>
              </a:tr>
              <a:tr h="480945">
                <a:tc>
                  <a:txBody>
                    <a:bodyPr/>
                    <a:lstStyle/>
                    <a:p>
                      <a:r>
                        <a:rPr lang="it-IT" dirty="0" smtClean="0"/>
                        <a:t>5.056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606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4450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" y="5741231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9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411353" y="920744"/>
            <a:ext cx="10515600" cy="45354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/>
              <a:t>Dalla vinificazione delle uve si ottengono: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Sottoprodotti e scarti di lavorazione dalle  produzioni agricole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730016" y="1549661"/>
            <a:ext cx="4175077" cy="266336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Vinacce e </a:t>
            </a:r>
            <a:r>
              <a:rPr lang="it-IT" dirty="0" err="1" smtClean="0"/>
              <a:t>feccie</a:t>
            </a:r>
            <a:r>
              <a:rPr lang="it-IT" dirty="0" smtClean="0"/>
              <a:t> per 25.200q.li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Graspi  per 14.400 q.li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Vinaccioli da cui si estraggono olio e tannino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58" y="1549661"/>
            <a:ext cx="4326340" cy="22473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4541627"/>
            <a:ext cx="3166281" cy="177786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3643952" y="4541627"/>
            <a:ext cx="7723442" cy="177786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Dalla </a:t>
            </a:r>
            <a:r>
              <a:rPr lang="it-IT" b="1" dirty="0"/>
              <a:t>potatura delle vite </a:t>
            </a:r>
            <a:r>
              <a:rPr lang="it-IT" b="1" dirty="0" smtClean="0"/>
              <a:t> </a:t>
            </a:r>
            <a:r>
              <a:rPr lang="it-IT" dirty="0" smtClean="0"/>
              <a:t>- con </a:t>
            </a:r>
            <a:r>
              <a:rPr lang="it-IT" dirty="0"/>
              <a:t>prevalente sistema di allevamento a </a:t>
            </a:r>
            <a:r>
              <a:rPr lang="it-IT" dirty="0" err="1"/>
              <a:t>Gujot</a:t>
            </a:r>
            <a:r>
              <a:rPr lang="it-IT" dirty="0"/>
              <a:t> o Casarsa </a:t>
            </a:r>
            <a:r>
              <a:rPr lang="it-IT" dirty="0" smtClean="0"/>
              <a:t> - si </a:t>
            </a:r>
            <a:r>
              <a:rPr lang="it-IT" dirty="0"/>
              <a:t>asportano dalle piante in </a:t>
            </a:r>
            <a:r>
              <a:rPr lang="it-IT" dirty="0" smtClean="0"/>
              <a:t>produzione </a:t>
            </a:r>
            <a:r>
              <a:rPr lang="it-IT" dirty="0"/>
              <a:t>111.250 </a:t>
            </a:r>
            <a:r>
              <a:rPr lang="it-IT" dirty="0" err="1"/>
              <a:t>qli</a:t>
            </a:r>
            <a:r>
              <a:rPr lang="it-IT" dirty="0"/>
              <a:t>  di sarmenti.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08" y="1877808"/>
            <a:ext cx="972330" cy="122048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4" y="3033109"/>
            <a:ext cx="1038554" cy="11171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" y="899626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8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Sottoprodotti e scarti di lavorazione dalle  produzioni agricole 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277815" y="1195754"/>
            <a:ext cx="9915090" cy="273480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it-IT" dirty="0" smtClean="0"/>
              <a:t>CONSERVE ITALIA struttura di </a:t>
            </a:r>
            <a:r>
              <a:rPr lang="it-IT" dirty="0" err="1" smtClean="0"/>
              <a:t>Lusurasco</a:t>
            </a:r>
            <a:r>
              <a:rPr lang="it-IT" dirty="0" smtClean="0"/>
              <a:t>  di </a:t>
            </a:r>
            <a:r>
              <a:rPr lang="it-IT" dirty="0" err="1" smtClean="0"/>
              <a:t>Alseno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Scarti  di Mais dolce</a:t>
            </a:r>
          </a:p>
          <a:p>
            <a:pPr>
              <a:buNone/>
            </a:pPr>
            <a:r>
              <a:rPr lang="it-IT" dirty="0" err="1" smtClean="0"/>
              <a:t>Sup.prod</a:t>
            </a:r>
            <a:r>
              <a:rPr lang="it-IT" dirty="0" smtClean="0"/>
              <a:t>/ha   </a:t>
            </a:r>
            <a:r>
              <a:rPr lang="it-IT" dirty="0" err="1" smtClean="0"/>
              <a:t>Prod</a:t>
            </a:r>
            <a:r>
              <a:rPr lang="it-IT" dirty="0" smtClean="0"/>
              <a:t>. Granella/</a:t>
            </a:r>
            <a:r>
              <a:rPr lang="it-IT" dirty="0" err="1" smtClean="0"/>
              <a:t>qli</a:t>
            </a:r>
            <a:r>
              <a:rPr lang="it-IT" dirty="0" smtClean="0"/>
              <a:t>     Sottoprodotto/</a:t>
            </a:r>
            <a:r>
              <a:rPr lang="it-IT" dirty="0" err="1" smtClean="0"/>
              <a:t>qli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   2400                    380.000                      310.000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" y="899626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1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157838" y="1839270"/>
            <a:ext cx="10515600" cy="50329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b="1" dirty="0" smtClean="0"/>
              <a:t>Dai salumifici si hanno i seguenti scarti:</a:t>
            </a:r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Sottoprodotti e scarti di lavorazione dalle  produzioni agricole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8" y="2444868"/>
            <a:ext cx="7254922" cy="2855070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8337645" y="2342561"/>
            <a:ext cx="3731525" cy="3180831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Frattaglie fresche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Pelli da spellatura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Grasso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Spago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Sale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Ossa 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" y="934655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2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Produzioni zootecniche in provincia di Piacenza</a:t>
            </a:r>
            <a:endParaRPr lang="it-IT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466531" y="1463522"/>
            <a:ext cx="8310349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it-IT" dirty="0"/>
              <a:t>Consistenza bovini: 86.258</a:t>
            </a:r>
          </a:p>
          <a:p>
            <a:pPr lvl="1"/>
            <a:r>
              <a:rPr lang="it-IT" dirty="0" smtClean="0"/>
              <a:t>Bovini maschi: 7.820</a:t>
            </a:r>
          </a:p>
          <a:p>
            <a:pPr lvl="1"/>
            <a:r>
              <a:rPr lang="it-IT" dirty="0" smtClean="0"/>
              <a:t>Bovine femmine: 78.438</a:t>
            </a:r>
          </a:p>
          <a:p>
            <a:pPr lvl="2">
              <a:buFont typeface="Symbol" panose="05050102010706020507" pitchFamily="18" charset="2"/>
              <a:buChar char=""/>
            </a:pPr>
            <a:r>
              <a:rPr lang="it-IT" dirty="0" smtClean="0"/>
              <a:t>di cui lattifere: 53.611 </a:t>
            </a:r>
          </a:p>
          <a:p>
            <a:pPr lvl="2">
              <a:buFont typeface="Arial" charset="0"/>
              <a:buNone/>
            </a:pPr>
            <a:endParaRPr lang="it-IT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Consistenza suini: 128.169</a:t>
            </a:r>
          </a:p>
          <a:p>
            <a:pPr lvl="1"/>
            <a:r>
              <a:rPr lang="it-IT" dirty="0" smtClean="0"/>
              <a:t>Suini ingrasso: 117.800</a:t>
            </a:r>
          </a:p>
          <a:p>
            <a:pPr lvl="1"/>
            <a:r>
              <a:rPr lang="it-IT" dirty="0" smtClean="0"/>
              <a:t>Scrofe: 10.293</a:t>
            </a:r>
          </a:p>
          <a:p>
            <a:pPr lvl="1"/>
            <a:r>
              <a:rPr lang="it-IT" dirty="0" smtClean="0"/>
              <a:t>Verri: 76 </a:t>
            </a:r>
          </a:p>
          <a:p>
            <a:pPr lvl="1">
              <a:buFont typeface="Arial" charset="0"/>
              <a:buNone/>
            </a:pPr>
            <a:endParaRPr lang="it-IT" dirty="0" smtClean="0"/>
          </a:p>
          <a:p>
            <a:pPr lvl="1">
              <a:buFont typeface="Arial" charset="0"/>
              <a:buNone/>
            </a:pPr>
            <a:r>
              <a:rPr lang="it-IT" dirty="0" smtClean="0"/>
              <a:t>Fonte: Anagrafe nazionale zootecnica – Banca dati Teramo</a:t>
            </a:r>
          </a:p>
          <a:p>
            <a:pPr lvl="2">
              <a:buFont typeface="Arial" charset="0"/>
              <a:buNone/>
            </a:pPr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5" y="3392898"/>
            <a:ext cx="2265130" cy="205255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35" y="1335206"/>
            <a:ext cx="2733675" cy="1676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6" y="814389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62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endParaRPr lang="it-IT" dirty="0"/>
          </a:p>
        </p:txBody>
      </p:sp>
      <p:graphicFrame>
        <p:nvGraphicFramePr>
          <p:cNvPr id="8" name="Segnaposto contenuto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2642203"/>
              </p:ext>
            </p:extLst>
          </p:nvPr>
        </p:nvGraphicFramePr>
        <p:xfrm>
          <a:off x="1246686" y="1688485"/>
          <a:ext cx="10054394" cy="181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342"/>
                <a:gridCol w="1436342"/>
                <a:gridCol w="1436342"/>
                <a:gridCol w="1436342"/>
                <a:gridCol w="1436342"/>
                <a:gridCol w="1436342"/>
                <a:gridCol w="1436342"/>
              </a:tblGrid>
              <a:tr h="10773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Produzione provinciale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Industria forme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Cooperazione forme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Forme totale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Provincia su totale annuo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Su tot. Produzione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 Coop. Su tot. Produzione</a:t>
                      </a:r>
                    </a:p>
                  </a:txBody>
                  <a:tcPr marL="9525" marR="9525" marT="9525" marB="0" anchor="b"/>
                </a:tc>
              </a:tr>
              <a:tr h="74189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Piacenza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328.427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205.879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534.306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38,57%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820069" y="3873009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 smtClean="0"/>
              <a:t>Totale forme Grana Padano Anno 2015: 4.801.929</a:t>
            </a:r>
            <a:endParaRPr lang="it-IT" dirty="0"/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u="sng" dirty="0" smtClean="0"/>
              <a:t>CASEIFICI DEL TERRITORIO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Cooperazione: 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Industria: 8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Produzioni Grana Padano </a:t>
            </a:r>
            <a:r>
              <a:rPr lang="it-IT" dirty="0"/>
              <a:t>in provincia di Piacenza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6" y="3707756"/>
            <a:ext cx="1294790" cy="208483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" y="899626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72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Sottoprodotti e scarti di lavorazione dalle  produzioni agricole 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3427329" y="2561253"/>
            <a:ext cx="7765576" cy="136930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SIERO: per la  produzione delle 534.306 forme di grana padano si ha un sottoprodotto di 2.495.209  q.li  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53" y="2333400"/>
            <a:ext cx="1740871" cy="1740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8" y="899626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71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730477" y="5150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 dirty="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59" y="1831502"/>
            <a:ext cx="6350000" cy="3810000"/>
          </a:xfrm>
          <a:prstGeom prst="rect">
            <a:avLst/>
          </a:prstGeom>
        </p:spPr>
      </p:pic>
      <p:sp>
        <p:nvSpPr>
          <p:cNvPr id="7170" name="Rectangle 7"/>
          <p:cNvSpPr>
            <a:spLocks noGrp="1"/>
          </p:cNvSpPr>
          <p:nvPr>
            <p:ph type="ctrTitle" idx="4294967295"/>
          </p:nvPr>
        </p:nvSpPr>
        <p:spPr>
          <a:xfrm>
            <a:off x="2413285" y="943071"/>
            <a:ext cx="6732279" cy="1470025"/>
          </a:xfrm>
        </p:spPr>
        <p:txBody>
          <a:bodyPr/>
          <a:lstStyle/>
          <a:p>
            <a:pPr algn="ctr" eaLnBrk="1" hangingPunct="1"/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 pilota</a:t>
            </a:r>
          </a:p>
        </p:txBody>
      </p:sp>
      <p:sp>
        <p:nvSpPr>
          <p:cNvPr id="7171" name="Rectangle 8"/>
          <p:cNvSpPr>
            <a:spLocks noGrp="1"/>
          </p:cNvSpPr>
          <p:nvPr>
            <p:ph type="subTitle" idx="4294967295"/>
          </p:nvPr>
        </p:nvSpPr>
        <p:spPr>
          <a:xfrm>
            <a:off x="2566160" y="4445759"/>
            <a:ext cx="6579404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le cooperative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le cooperative agricole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408268" y="1630806"/>
            <a:ext cx="4573165" cy="4124583"/>
            <a:chOff x="1977760" y="1034271"/>
            <a:chExt cx="5499444" cy="412458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7760" y="1034271"/>
              <a:ext cx="5499444" cy="4124583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575" y="2568399"/>
              <a:ext cx="873813" cy="836951"/>
            </a:xfrm>
            <a:prstGeom prst="rect">
              <a:avLst/>
            </a:prstGeom>
          </p:spPr>
        </p:pic>
        <p:sp>
          <p:nvSpPr>
            <p:cNvPr id="4" name="Ovale 3"/>
            <p:cNvSpPr/>
            <p:nvPr/>
          </p:nvSpPr>
          <p:spPr>
            <a:xfrm>
              <a:off x="2325126" y="1598771"/>
              <a:ext cx="5152078" cy="13549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000" b="1" dirty="0" smtClean="0">
                  <a:solidFill>
                    <a:srgbClr val="FF0000"/>
                  </a:solidFill>
                </a:rPr>
                <a:t>massa critica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5158855" y="1600000"/>
            <a:ext cx="6918276" cy="4155389"/>
            <a:chOff x="6051619" y="1074295"/>
            <a:chExt cx="5608649" cy="4155389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1619" y="1074295"/>
              <a:ext cx="5608649" cy="3966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ttangolo 8"/>
            <p:cNvSpPr/>
            <p:nvPr/>
          </p:nvSpPr>
          <p:spPr>
            <a:xfrm>
              <a:off x="6051619" y="4708478"/>
              <a:ext cx="1618423" cy="521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4" y="934655"/>
            <a:ext cx="1081538" cy="6491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Concludendo…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986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rugbybassabresciana.it/images/stories/news/Graz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738" y="1905000"/>
            <a:ext cx="64404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 txBox="1">
            <a:spLocks/>
          </p:cNvSpPr>
          <p:nvPr/>
        </p:nvSpPr>
        <p:spPr>
          <a:xfrm>
            <a:off x="1679575" y="4373563"/>
            <a:ext cx="8050213" cy="11128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Albino Libé – </a:t>
            </a: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3"/>
              </a:rPr>
              <a:t>fedagri.piacenza@confcooperative.it</a:t>
            </a: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Claudio Piva – </a:t>
            </a: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hlinkClick r:id="rId4"/>
              </a:rPr>
              <a:t>c.piva@agrisilva.it</a:t>
            </a:r>
            <a:endParaRPr lang="it-IT" sz="28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it-IT" sz="2800" b="1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it-IT" sz="2800" b="1">
              <a:solidFill>
                <a:srgbClr val="404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949325"/>
            <a:ext cx="76454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888" y="2206625"/>
            <a:ext cx="41592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163" y="4424363"/>
            <a:ext cx="43418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3050" y="862013"/>
            <a:ext cx="4298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425053" y="-13857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Perché il progetto pilota</a:t>
            </a:r>
            <a:endParaRPr lang="it-IT" dirty="0"/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2730477" y="5150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 dirty="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9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855663"/>
            <a:ext cx="4297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0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713" y="1468438"/>
            <a:ext cx="2709862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4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25663"/>
            <a:ext cx="26416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3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6150" y="3059113"/>
            <a:ext cx="280987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1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5"/>
            <a:ext cx="26241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2" name="Picture 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88" y="4787900"/>
            <a:ext cx="25590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5" name="Picture 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9063" y="874713"/>
            <a:ext cx="47529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06" name="Picture 3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8538" y="4106863"/>
            <a:ext cx="317341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0" name="Picture 3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3813" y="1947863"/>
            <a:ext cx="349726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8525" y="1416050"/>
            <a:ext cx="322738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2088" y="1428750"/>
            <a:ext cx="25971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55125" y="4097338"/>
            <a:ext cx="27384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05500" y="4033838"/>
            <a:ext cx="30654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7050" y="5059363"/>
            <a:ext cx="26463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404350" y="4541838"/>
            <a:ext cx="25415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2730477" y="5150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 dirty="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19" name="Titolo 1"/>
          <p:cNvSpPr>
            <a:spLocks noGrp="1"/>
          </p:cNvSpPr>
          <p:nvPr>
            <p:ph type="title"/>
          </p:nvPr>
        </p:nvSpPr>
        <p:spPr>
          <a:xfrm>
            <a:off x="1425053" y="-13857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Perché il progetto pilota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988" y="847725"/>
            <a:ext cx="1004252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AutoShape 20" descr="50%"/>
          <p:cNvSpPr>
            <a:spLocks noChangeArrowheads="1"/>
          </p:cNvSpPr>
          <p:nvPr/>
        </p:nvSpPr>
        <p:spPr bwMode="auto">
          <a:xfrm rot="10800000">
            <a:off x="4457700" y="2959100"/>
            <a:ext cx="4229100" cy="457200"/>
          </a:xfrm>
          <a:prstGeom prst="leftArrow">
            <a:avLst>
              <a:gd name="adj1" fmla="val 50000"/>
              <a:gd name="adj2" fmla="val 231250"/>
            </a:avLst>
          </a:prstGeom>
          <a:pattFill prst="pct50">
            <a:fgClr>
              <a:srgbClr val="00CCFF"/>
            </a:fgClr>
            <a:bgClr>
              <a:srgbClr val="FFFFFF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1731963" y="2249488"/>
            <a:ext cx="3806825" cy="3473450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5881688" y="2495550"/>
            <a:ext cx="3086100" cy="2971800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1590675" y="1998663"/>
            <a:ext cx="7377113" cy="3987800"/>
          </a:xfrm>
          <a:custGeom>
            <a:avLst/>
            <a:gdLst>
              <a:gd name="T0" fmla="*/ 3688557 w 21600"/>
              <a:gd name="T1" fmla="*/ 0 h 21600"/>
              <a:gd name="T2" fmla="*/ 1080269 w 21600"/>
              <a:gd name="T3" fmla="*/ 583954 h 21600"/>
              <a:gd name="T4" fmla="*/ 0 w 21600"/>
              <a:gd name="T5" fmla="*/ 1993900 h 21600"/>
              <a:gd name="T6" fmla="*/ 1080269 w 21600"/>
              <a:gd name="T7" fmla="*/ 3403846 h 21600"/>
              <a:gd name="T8" fmla="*/ 3688557 w 21600"/>
              <a:gd name="T9" fmla="*/ 3987800 h 21600"/>
              <a:gd name="T10" fmla="*/ 6296844 w 21600"/>
              <a:gd name="T11" fmla="*/ 3403846 h 21600"/>
              <a:gd name="T12" fmla="*/ 7377113 w 21600"/>
              <a:gd name="T13" fmla="*/ 1993900 h 21600"/>
              <a:gd name="T14" fmla="*/ 6296844 w 21600"/>
              <a:gd name="T15" fmla="*/ 58395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45" y="10800"/>
                </a:moveTo>
                <a:cubicBezTo>
                  <a:pt x="1245" y="16077"/>
                  <a:pt x="5523" y="20355"/>
                  <a:pt x="10800" y="20355"/>
                </a:cubicBezTo>
                <a:cubicBezTo>
                  <a:pt x="16077" y="20355"/>
                  <a:pt x="20355" y="16077"/>
                  <a:pt x="20355" y="10800"/>
                </a:cubicBezTo>
                <a:cubicBezTo>
                  <a:pt x="20355" y="5523"/>
                  <a:pt x="16077" y="1245"/>
                  <a:pt x="10800" y="1245"/>
                </a:cubicBezTo>
                <a:cubicBezTo>
                  <a:pt x="5523" y="1245"/>
                  <a:pt x="1245" y="5523"/>
                  <a:pt x="1245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5" y="1579563"/>
            <a:ext cx="23828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AutoShape 25" descr="Diagonali larghe verso il basso"/>
          <p:cNvSpPr>
            <a:spLocks noChangeArrowheads="1"/>
          </p:cNvSpPr>
          <p:nvPr/>
        </p:nvSpPr>
        <p:spPr bwMode="auto">
          <a:xfrm>
            <a:off x="3921125" y="5108575"/>
            <a:ext cx="4229100" cy="342900"/>
          </a:xfrm>
          <a:prstGeom prst="leftArrow">
            <a:avLst>
              <a:gd name="adj1" fmla="val 50000"/>
              <a:gd name="adj2" fmla="val 308333"/>
            </a:avLst>
          </a:prstGeom>
          <a:pattFill prst="wdDnDiag">
            <a:fgClr>
              <a:srgbClr val="CC0000"/>
            </a:fgClr>
            <a:bgClr>
              <a:srgbClr val="FFFFFF"/>
            </a:bgClr>
          </a:pattFill>
          <a:ln w="9525">
            <a:solidFill>
              <a:srgbClr val="CC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425053" y="-13857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La cooperazione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nimBg="1"/>
      <p:bldP spid="10261" grpId="0" animBg="1"/>
      <p:bldP spid="10262" grpId="0" animBg="1"/>
      <p:bldP spid="10263" grpId="0" animBg="1"/>
      <p:bldP spid="10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430" y="1285805"/>
            <a:ext cx="798976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425053" y="-13857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Il metodo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4" y="1890713"/>
            <a:ext cx="3391753" cy="3391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814388"/>
            <a:ext cx="3118104" cy="1871472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4" y="2259012"/>
            <a:ext cx="1116536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9541" y="926745"/>
            <a:ext cx="4303262" cy="319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22046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Il progetto pilota: la rilevazione dati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Produzioni Cereali in provincia di Piacenza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04716" y="814388"/>
          <a:ext cx="11573303" cy="5837440"/>
        </p:xfrm>
        <a:graphic>
          <a:graphicData uri="http://schemas.openxmlformats.org/drawingml/2006/table">
            <a:tbl>
              <a:tblPr/>
              <a:tblGrid>
                <a:gridCol w="3065362"/>
                <a:gridCol w="1473598"/>
                <a:gridCol w="2641353"/>
                <a:gridCol w="2919392"/>
                <a:gridCol w="1473598"/>
              </a:tblGrid>
              <a:tr h="138912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 smtClean="0">
                          <a:latin typeface="Arial"/>
                        </a:rPr>
                        <a:t>Superficie </a:t>
                      </a:r>
                      <a:r>
                        <a:rPr lang="it-IT" sz="900" b="0" i="0" u="none" strike="noStrike" dirty="0">
                          <a:latin typeface="Arial"/>
                        </a:rPr>
                        <a:t>(ettari) e produzione (quintali): frumento, segale, orzo, avena. Dettaglio per Provincia - Anno 2016 - 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latin typeface="Arial"/>
                        </a:rPr>
                        <a:t>Province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Frumento tenero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1" i="0" u="none" strike="noStrike">
                          <a:latin typeface="Arial"/>
                        </a:rPr>
                        <a:t>Emilia-Romagna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latin typeface="Arial"/>
                        </a:rPr>
                        <a:t>Piacenza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15900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1110000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1110000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Frumento duro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6900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450000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450000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Segale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ctr"/>
                      <a:endParaRPr lang="it-IT" sz="900" b="1" i="0" u="none" strike="noStrike">
                        <a:latin typeface="Arial"/>
                      </a:endParaRP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900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900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Orzo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3100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185000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185000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Avena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80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2300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2300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Mais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1000000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1000000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Sorgo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380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26000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26000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 dirty="0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latin typeface="Arial"/>
                        </a:rPr>
                        <a:t>Altri cereali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Metodo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953">
                <a:tc>
                  <a:txBody>
                    <a:bodyPr/>
                    <a:lstStyle/>
                    <a:p>
                      <a:pPr algn="l" fontAlgn="b"/>
                      <a:endParaRPr lang="it-IT" sz="900" b="0" i="0" u="none" strike="noStrike">
                        <a:latin typeface="Arial"/>
                      </a:endParaRPr>
                    </a:p>
                  </a:txBody>
                  <a:tcPr marL="5347" marR="5347" marT="53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120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3600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latin typeface="Arial"/>
                        </a:rPr>
                        <a:t>3600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latin typeface="Arial"/>
                        </a:rPr>
                        <a:t>r</a:t>
                      </a:r>
                    </a:p>
                  </a:txBody>
                  <a:tcPr marL="5347" marR="5347" marT="53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3" y="2800576"/>
            <a:ext cx="2529640" cy="22786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5" y="5850413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95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ttotitolo 2"/>
          <p:cNvSpPr txBox="1">
            <a:spLocks/>
          </p:cNvSpPr>
          <p:nvPr/>
        </p:nvSpPr>
        <p:spPr>
          <a:xfrm>
            <a:off x="2662238" y="565150"/>
            <a:ext cx="6415087" cy="249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/>
            </a:pPr>
            <a:r>
              <a:rPr lang="it-IT" sz="1200" b="1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Il progetto pilota</a:t>
            </a:r>
            <a:endParaRPr lang="lo-LA" sz="1200">
              <a:solidFill>
                <a:srgbClr val="D9D9D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DokChampa" pitchFamily="34" charset="-34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425053" y="-9763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Produzione e raccolta Pomodoro in provincia di Piacenza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/>
          </p:nvPr>
        </p:nvGraphicFramePr>
        <p:xfrm>
          <a:off x="272958" y="944903"/>
          <a:ext cx="11559652" cy="4832154"/>
        </p:xfrm>
        <a:graphic>
          <a:graphicData uri="http://schemas.openxmlformats.org/drawingml/2006/table">
            <a:tbl>
              <a:tblPr/>
              <a:tblGrid>
                <a:gridCol w="2563329"/>
                <a:gridCol w="1232258"/>
                <a:gridCol w="2208762"/>
                <a:gridCol w="2441265"/>
                <a:gridCol w="3114038"/>
              </a:tblGrid>
              <a:tr h="192944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 smtClean="0">
                          <a:latin typeface="Arial"/>
                        </a:rPr>
                        <a:t>Superficie </a:t>
                      </a:r>
                      <a:r>
                        <a:rPr lang="it-IT" sz="1200" b="0" i="0" u="none" strike="noStrike" dirty="0">
                          <a:latin typeface="Arial"/>
                        </a:rPr>
                        <a:t>(ettari) e produzione (quintali): pomodoro, </a:t>
                      </a:r>
                      <a:r>
                        <a:rPr lang="it-IT" sz="1200" b="0" i="0" u="none" strike="noStrike" dirty="0" err="1">
                          <a:latin typeface="Arial"/>
                        </a:rPr>
                        <a:t>pomodoro</a:t>
                      </a:r>
                      <a:r>
                        <a:rPr lang="it-IT" sz="1200" b="0" i="0" u="none" strike="noStrike" dirty="0">
                          <a:latin typeface="Arial"/>
                        </a:rPr>
                        <a:t> da industria. Dettaglio per Provincia - Anno 2016 -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latin typeface="Arial"/>
                        </a:rPr>
                        <a:t>Province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latin typeface="Arial"/>
                        </a:rPr>
                        <a:t>Pomodoro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027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latin typeface="Arial"/>
                        </a:rPr>
                        <a:t>Produzione 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Metodo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latin typeface="Arial"/>
                        </a:rPr>
                        <a:t>Emilia-Romagna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latin typeface="Arial"/>
                        </a:rPr>
                        <a:t>Piacenza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2800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latin typeface="Arial"/>
                        </a:rPr>
                        <a:t>2800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latin typeface="Arial"/>
                        </a:rPr>
                        <a:t>Pomodoro da industria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Superficie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Produzione 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Produzione raccolta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latin typeface="Arial"/>
                        </a:rPr>
                        <a:t>Metodo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10000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6500000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latin typeface="Arial"/>
                        </a:rPr>
                        <a:t>6500000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latin typeface="Arial"/>
                        </a:rPr>
                        <a:t>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71">
                <a:tc>
                  <a:txBody>
                    <a:bodyPr/>
                    <a:lstStyle/>
                    <a:p>
                      <a:pPr algn="l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22" y="846621"/>
            <a:ext cx="1636488" cy="16364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5" y="5777057"/>
            <a:ext cx="1081538" cy="64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99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727</Words>
  <Application>Microsoft Office PowerPoint</Application>
  <PresentationFormat>Personalizzato</PresentationFormat>
  <Paragraphs>321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Il progetto pilota</vt:lpstr>
      <vt:lpstr>Perché il progetto pilota</vt:lpstr>
      <vt:lpstr>Perché il progetto pilota</vt:lpstr>
      <vt:lpstr>La cooperazione</vt:lpstr>
      <vt:lpstr>Il metodo</vt:lpstr>
      <vt:lpstr>Il progetto pilota: la rilevazione dati</vt:lpstr>
      <vt:lpstr>Produzioni Cereali in provincia di Piacenza</vt:lpstr>
      <vt:lpstr>Produzione e raccolta Pomodoro in provincia di Piacenza</vt:lpstr>
      <vt:lpstr>Pascoli in provincia di Piacenza</vt:lpstr>
      <vt:lpstr>Digestori Aerobici</vt:lpstr>
      <vt:lpstr>Sottoprodotti e scarti di lavorazione dalle  produzioni agricole </vt:lpstr>
      <vt:lpstr>Superficie Vitata in provincia di Piacenza</vt:lpstr>
      <vt:lpstr>Sottoprodotti e scarti di lavorazione dalle  produzioni agricole </vt:lpstr>
      <vt:lpstr>Sottoprodotti e scarti di lavorazione dalle  produzioni agricole </vt:lpstr>
      <vt:lpstr>Sottoprodotti e scarti di lavorazione dalle  produzioni agricole </vt:lpstr>
      <vt:lpstr>Produzioni zootecniche in provincia di Piacenza</vt:lpstr>
      <vt:lpstr>Produzioni Grana Padano in provincia di Piacenza </vt:lpstr>
      <vt:lpstr>Sottoprodotti e scarti di lavorazione dalle  produzioni agricole </vt:lpstr>
      <vt:lpstr>Concludendo…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Hub</dc:title>
  <dc:creator>Stefania Bassi</dc:creator>
  <cp:lastModifiedBy>Presidenza</cp:lastModifiedBy>
  <cp:revision>171</cp:revision>
  <dcterms:created xsi:type="dcterms:W3CDTF">2016-01-04T08:08:26Z</dcterms:created>
  <dcterms:modified xsi:type="dcterms:W3CDTF">2017-01-20T15:39:03Z</dcterms:modified>
</cp:coreProperties>
</file>